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637066C7-A362-42A6-A996-E742F8C8C5F4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097CB091-8697-4752-83C6-1BEE2B78D8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066C7-A362-42A6-A996-E742F8C8C5F4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CB091-8697-4752-83C6-1BEE2B78D8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066C7-A362-42A6-A996-E742F8C8C5F4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CB091-8697-4752-83C6-1BEE2B78D8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066C7-A362-42A6-A996-E742F8C8C5F4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CB091-8697-4752-83C6-1BEE2B78D8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066C7-A362-42A6-A996-E742F8C8C5F4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CB091-8697-4752-83C6-1BEE2B78D8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066C7-A362-42A6-A996-E742F8C8C5F4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CB091-8697-4752-83C6-1BEE2B78D8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37066C7-A362-42A6-A996-E742F8C8C5F4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97CB091-8697-4752-83C6-1BEE2B78D823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637066C7-A362-42A6-A996-E742F8C8C5F4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97CB091-8697-4752-83C6-1BEE2B78D8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066C7-A362-42A6-A996-E742F8C8C5F4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CB091-8697-4752-83C6-1BEE2B78D8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066C7-A362-42A6-A996-E742F8C8C5F4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CB091-8697-4752-83C6-1BEE2B78D8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066C7-A362-42A6-A996-E742F8C8C5F4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CB091-8697-4752-83C6-1BEE2B78D8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637066C7-A362-42A6-A996-E742F8C8C5F4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097CB091-8697-4752-83C6-1BEE2B78D82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Excel Test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Test date: Friday Dec. </a:t>
            </a:r>
            <a:r>
              <a:rPr lang="en-US" smtClean="0"/>
              <a:t>6</a:t>
            </a:r>
            <a:r>
              <a:rPr lang="en-US" baseline="30000" smtClean="0"/>
              <a:t>th</a:t>
            </a:r>
            <a:r>
              <a:rPr lang="en-U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69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Cell, Row, Column, </a:t>
            </a:r>
            <a:br>
              <a:rPr lang="en-US" dirty="0" smtClean="0"/>
            </a:br>
            <a:r>
              <a:rPr lang="en-US" dirty="0" smtClean="0"/>
              <a:t>Active Cell, Spreadsheet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Vertical </a:t>
            </a:r>
            <a:r>
              <a:rPr lang="en-US" dirty="0"/>
              <a:t>line of data identified by a </a:t>
            </a:r>
            <a:r>
              <a:rPr lang="en-US" dirty="0" smtClean="0"/>
              <a:t>Number</a:t>
            </a:r>
          </a:p>
          <a:p>
            <a:pPr marL="1181862" lvl="2" indent="-514350"/>
            <a:r>
              <a:rPr lang="en-US" dirty="0" smtClean="0"/>
              <a:t>Row (Number)</a:t>
            </a:r>
            <a:endParaRPr lang="en-US" dirty="0"/>
          </a:p>
          <a:p>
            <a:pPr marL="624078" indent="-514350">
              <a:buFont typeface="+mj-lt"/>
              <a:buAutoNum type="arabicPeriod"/>
            </a:pPr>
            <a:endParaRPr lang="en-US" dirty="0"/>
          </a:p>
          <a:p>
            <a:pPr marL="624078" indent="-514350">
              <a:buFont typeface="+mj-lt"/>
              <a:buAutoNum type="arabicPeriod"/>
            </a:pPr>
            <a:r>
              <a:rPr lang="en-US" b="1" dirty="0"/>
              <a:t> </a:t>
            </a:r>
            <a:r>
              <a:rPr lang="en-US" dirty="0" smtClean="0"/>
              <a:t>Horizontal </a:t>
            </a:r>
            <a:r>
              <a:rPr lang="en-US" dirty="0"/>
              <a:t>line of data identified by a </a:t>
            </a:r>
            <a:r>
              <a:rPr lang="en-US" dirty="0" smtClean="0"/>
              <a:t>Letter</a:t>
            </a:r>
          </a:p>
          <a:p>
            <a:pPr marL="1181862" lvl="2" indent="-514350"/>
            <a:r>
              <a:rPr lang="en-US" dirty="0" smtClean="0"/>
              <a:t>Column (Letter)</a:t>
            </a:r>
            <a:endParaRPr lang="en-US" dirty="0"/>
          </a:p>
          <a:p>
            <a:pPr marL="624078" indent="-514350">
              <a:buFont typeface="+mj-lt"/>
              <a:buAutoNum type="arabicPeriod"/>
            </a:pPr>
            <a:endParaRPr lang="en-US" dirty="0"/>
          </a:p>
          <a:p>
            <a:pPr marL="624078" indent="-51435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dirty="0" smtClean="0"/>
              <a:t>Contains </a:t>
            </a:r>
            <a:r>
              <a:rPr lang="en-US" dirty="0"/>
              <a:t>rows and columns of </a:t>
            </a:r>
            <a:r>
              <a:rPr lang="en-US" dirty="0" smtClean="0"/>
              <a:t>data</a:t>
            </a:r>
          </a:p>
          <a:p>
            <a:pPr marL="1181862" lvl="2" indent="-514350"/>
            <a:r>
              <a:rPr lang="en-US" dirty="0" smtClean="0"/>
              <a:t>Spreadsheet (rows/columns data)</a:t>
            </a:r>
            <a:endParaRPr lang="en-US" dirty="0"/>
          </a:p>
          <a:p>
            <a:pPr marL="624078" indent="-514350">
              <a:buFont typeface="+mj-lt"/>
              <a:buAutoNum type="arabicPeriod"/>
            </a:pPr>
            <a:endParaRPr lang="en-US" dirty="0"/>
          </a:p>
          <a:p>
            <a:pPr marL="624078" indent="-514350">
              <a:buFont typeface="+mj-lt"/>
              <a:buAutoNum type="arabicPeriod"/>
            </a:pPr>
            <a:r>
              <a:rPr lang="en-US" b="1" dirty="0"/>
              <a:t> </a:t>
            </a:r>
            <a:r>
              <a:rPr lang="en-US" dirty="0" smtClean="0"/>
              <a:t>Intersection </a:t>
            </a:r>
            <a:r>
              <a:rPr lang="en-US" dirty="0"/>
              <a:t>of a row and column    </a:t>
            </a:r>
            <a:endParaRPr lang="en-US" dirty="0" smtClean="0"/>
          </a:p>
          <a:p>
            <a:pPr marL="1181862" lvl="2" indent="-514350"/>
            <a:r>
              <a:rPr lang="en-US" dirty="0" smtClean="0"/>
              <a:t>Cell (Intersection)  </a:t>
            </a:r>
            <a:endParaRPr lang="en-US" dirty="0"/>
          </a:p>
          <a:p>
            <a:pPr marL="624078" indent="-514350">
              <a:buFont typeface="+mj-lt"/>
              <a:buAutoNum type="arabicPeriod"/>
            </a:pPr>
            <a:endParaRPr lang="en-US" dirty="0"/>
          </a:p>
          <a:p>
            <a:pPr marL="624078" indent="-514350">
              <a:buFont typeface="+mj-lt"/>
              <a:buAutoNum type="arabicPeriod"/>
            </a:pPr>
            <a:r>
              <a:rPr lang="en-US" dirty="0"/>
              <a:t> Cell that is </a:t>
            </a:r>
            <a:r>
              <a:rPr lang="en-US" dirty="0" smtClean="0"/>
              <a:t>selected</a:t>
            </a:r>
          </a:p>
          <a:p>
            <a:pPr marL="1181862" lvl="2" indent="-514350"/>
            <a:r>
              <a:rPr lang="en-US" dirty="0" smtClean="0"/>
              <a:t>Active Cell (Cell selected)</a:t>
            </a:r>
          </a:p>
          <a:p>
            <a:pPr marL="624078" indent="-514350">
              <a:buFont typeface="+mj-lt"/>
              <a:buAutoNum type="arabicPeriod"/>
            </a:pPr>
            <a:endParaRPr lang="en-US" dirty="0" smtClean="0"/>
          </a:p>
          <a:p>
            <a:pPr marL="109728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C:\Users\wiesel\AppData\Local\Microsoft\Windows\Temporary Internet Files\Content.IE5\3BB25V8E\MC90043491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724400"/>
            <a:ext cx="2285714" cy="228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8154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Cancel Box, Enter Box, Cell Name</a:t>
            </a:r>
            <a:br>
              <a:rPr lang="en-US" dirty="0" smtClean="0"/>
            </a:br>
            <a:r>
              <a:rPr lang="en-US" dirty="0" smtClean="0"/>
              <a:t>Cell Indicator, Entry Bar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Shows active cell</a:t>
            </a:r>
          </a:p>
          <a:p>
            <a:pPr marL="1181862" lvl="2" indent="-514350"/>
            <a:r>
              <a:rPr lang="en-US" dirty="0" smtClean="0"/>
              <a:t>Cell Indicator (shows active cell)</a:t>
            </a:r>
            <a:endParaRPr lang="en-US" dirty="0"/>
          </a:p>
          <a:p>
            <a:pPr marL="624078" indent="-514350">
              <a:buFont typeface="+mj-lt"/>
              <a:buAutoNum type="arabicPeriod"/>
            </a:pPr>
            <a:endParaRPr lang="en-US" dirty="0"/>
          </a:p>
          <a:p>
            <a:pPr marL="624078" indent="-514350">
              <a:buFont typeface="+mj-lt"/>
              <a:buAutoNum type="arabicPeriod"/>
            </a:pPr>
            <a:r>
              <a:rPr lang="en-US" b="1" dirty="0"/>
              <a:t> </a:t>
            </a:r>
            <a:r>
              <a:rPr lang="en-US" dirty="0" smtClean="0"/>
              <a:t>Column letter row number</a:t>
            </a:r>
          </a:p>
          <a:p>
            <a:pPr marL="1181862" lvl="2" indent="-514350"/>
            <a:r>
              <a:rPr lang="en-US" dirty="0" smtClean="0"/>
              <a:t>Cell Name (Column letter row number)</a:t>
            </a:r>
            <a:endParaRPr lang="en-US" dirty="0"/>
          </a:p>
          <a:p>
            <a:pPr marL="624078" indent="-514350">
              <a:buFont typeface="+mj-lt"/>
              <a:buAutoNum type="arabicPeriod"/>
            </a:pPr>
            <a:endParaRPr lang="en-US" dirty="0"/>
          </a:p>
          <a:p>
            <a:pPr marL="624078" indent="-51435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dirty="0" smtClean="0"/>
              <a:t>Type info here and it will show up in cell</a:t>
            </a:r>
          </a:p>
          <a:p>
            <a:pPr marL="1181862" lvl="2" indent="-514350"/>
            <a:r>
              <a:rPr lang="en-US" dirty="0" smtClean="0"/>
              <a:t>Entry Bar (Type info here)</a:t>
            </a:r>
            <a:endParaRPr lang="en-US" dirty="0"/>
          </a:p>
          <a:p>
            <a:pPr marL="624078" indent="-514350">
              <a:buFont typeface="+mj-lt"/>
              <a:buAutoNum type="arabicPeriod"/>
            </a:pPr>
            <a:endParaRPr lang="en-US" dirty="0"/>
          </a:p>
          <a:p>
            <a:pPr marL="624078" indent="-514350">
              <a:buFont typeface="+mj-lt"/>
              <a:buAutoNum type="arabicPeriod"/>
            </a:pPr>
            <a:r>
              <a:rPr lang="en-US" b="1" dirty="0"/>
              <a:t> </a:t>
            </a:r>
            <a:r>
              <a:rPr lang="en-US" dirty="0" smtClean="0"/>
              <a:t>Enters data into cell</a:t>
            </a:r>
          </a:p>
          <a:p>
            <a:pPr marL="1181862" lvl="2" indent="-514350"/>
            <a:r>
              <a:rPr lang="en-US" dirty="0" smtClean="0"/>
              <a:t>Enter Box (Enters data)</a:t>
            </a:r>
            <a:endParaRPr lang="en-US" dirty="0"/>
          </a:p>
          <a:p>
            <a:pPr marL="624078" indent="-514350">
              <a:buFont typeface="+mj-lt"/>
              <a:buAutoNum type="arabicPeriod"/>
            </a:pPr>
            <a:endParaRPr lang="en-US" dirty="0"/>
          </a:p>
          <a:p>
            <a:pPr marL="624078" indent="-51435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dirty="0" smtClean="0"/>
              <a:t>Cancels current entry</a:t>
            </a:r>
          </a:p>
          <a:p>
            <a:pPr marL="1181862" lvl="2" indent="-514350"/>
            <a:r>
              <a:rPr lang="en-US" dirty="0" smtClean="0"/>
              <a:t>Cancel Box (Cancels entry)</a:t>
            </a:r>
          </a:p>
          <a:p>
            <a:pPr marL="624078" indent="-514350">
              <a:buFont typeface="+mj-lt"/>
              <a:buAutoNum type="arabicPeriod"/>
            </a:pPr>
            <a:endParaRPr lang="en-US" dirty="0" smtClean="0"/>
          </a:p>
          <a:p>
            <a:pPr marL="109728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2" descr="C:\Users\wiesel\AppData\Local\Microsoft\Windows\Temporary Internet Files\Content.IE5\3BB25V8E\MC90043491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724400"/>
            <a:ext cx="2285714" cy="228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4079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Date/Time, Label, Value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Character or text data that may not be used in calculation</a:t>
            </a:r>
          </a:p>
          <a:p>
            <a:pPr marL="1181862" lvl="2" indent="-514350"/>
            <a:r>
              <a:rPr lang="en-US" dirty="0" smtClean="0"/>
              <a:t>Label (Character data)</a:t>
            </a:r>
            <a:endParaRPr lang="en-US" dirty="0"/>
          </a:p>
          <a:p>
            <a:pPr marL="624078" indent="-514350">
              <a:buFont typeface="+mj-lt"/>
              <a:buAutoNum type="arabicPeriod"/>
            </a:pPr>
            <a:endParaRPr lang="en-US" dirty="0"/>
          </a:p>
          <a:p>
            <a:pPr marL="624078" indent="-514350">
              <a:buFont typeface="+mj-lt"/>
              <a:buAutoNum type="arabicPeriod"/>
            </a:pPr>
            <a:r>
              <a:rPr lang="en-US" b="1" dirty="0"/>
              <a:t> </a:t>
            </a:r>
            <a:r>
              <a:rPr lang="en-US" dirty="0" smtClean="0"/>
              <a:t>Numeric data that may be used in calculation</a:t>
            </a:r>
          </a:p>
          <a:p>
            <a:pPr marL="1181862" lvl="2" indent="-514350"/>
            <a:r>
              <a:rPr lang="en-US" dirty="0" smtClean="0"/>
              <a:t>Value (Numeric)</a:t>
            </a:r>
            <a:endParaRPr lang="en-US" dirty="0"/>
          </a:p>
          <a:p>
            <a:pPr marL="624078" indent="-514350">
              <a:buFont typeface="+mj-lt"/>
              <a:buAutoNum type="arabicPeriod"/>
            </a:pPr>
            <a:endParaRPr lang="en-US" dirty="0"/>
          </a:p>
          <a:p>
            <a:pPr marL="624078" indent="-51435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dirty="0" smtClean="0"/>
              <a:t>Either a date/time</a:t>
            </a:r>
          </a:p>
          <a:p>
            <a:pPr marL="1181862" lvl="2" indent="-514350"/>
            <a:r>
              <a:rPr lang="en-US" dirty="0" smtClean="0"/>
              <a:t>Date/Time (date/time)</a:t>
            </a:r>
            <a:endParaRPr lang="en-US" dirty="0"/>
          </a:p>
          <a:p>
            <a:pPr marL="624078" indent="-514350">
              <a:buFont typeface="+mj-lt"/>
              <a:buAutoNum type="arabicPeriod"/>
            </a:pPr>
            <a:endParaRPr lang="en-US" dirty="0"/>
          </a:p>
          <a:p>
            <a:pPr marL="624078" indent="-514350">
              <a:buFont typeface="+mj-lt"/>
              <a:buAutoNum type="arabicPeriod"/>
            </a:pPr>
            <a:endParaRPr lang="en-US" dirty="0" smtClean="0"/>
          </a:p>
          <a:p>
            <a:pPr marL="109728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2" descr="C:\Users\wiesel\AppData\Local\Microsoft\Windows\Temporary Internet Files\Content.IE5\3BB25V8E\MC90043491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724400"/>
            <a:ext cx="2285714" cy="228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3446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Borders, Range, Wrap Text</a:t>
            </a:r>
            <a:br>
              <a:rPr lang="en-US" dirty="0" smtClean="0"/>
            </a:br>
            <a:r>
              <a:rPr lang="en-US" dirty="0" smtClean="0"/>
              <a:t>Merging Cells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Group of highlighted cells</a:t>
            </a:r>
          </a:p>
          <a:p>
            <a:pPr marL="1181862" lvl="2" indent="-514350"/>
            <a:r>
              <a:rPr lang="en-US" dirty="0" smtClean="0"/>
              <a:t>Range (Group cells)</a:t>
            </a:r>
            <a:endParaRPr lang="en-US" dirty="0"/>
          </a:p>
          <a:p>
            <a:pPr marL="624078" indent="-514350">
              <a:buFont typeface="+mj-lt"/>
              <a:buAutoNum type="arabicPeriod"/>
            </a:pPr>
            <a:endParaRPr lang="en-US" dirty="0"/>
          </a:p>
          <a:p>
            <a:pPr marL="624078" indent="-514350">
              <a:buFont typeface="+mj-lt"/>
              <a:buAutoNum type="arabicPeriod"/>
            </a:pPr>
            <a:r>
              <a:rPr lang="en-US" b="1" dirty="0"/>
              <a:t> </a:t>
            </a:r>
            <a:r>
              <a:rPr lang="en-US" dirty="0" smtClean="0"/>
              <a:t>Each cell have 4 (T, B, L, R)</a:t>
            </a:r>
          </a:p>
          <a:p>
            <a:pPr marL="1181862" lvl="2" indent="-514350"/>
            <a:r>
              <a:rPr lang="en-US" dirty="0" smtClean="0"/>
              <a:t>Border (T, B, L, R)</a:t>
            </a:r>
            <a:endParaRPr lang="en-US" dirty="0"/>
          </a:p>
          <a:p>
            <a:pPr marL="624078" indent="-514350">
              <a:buFont typeface="+mj-lt"/>
              <a:buAutoNum type="arabicPeriod"/>
            </a:pPr>
            <a:endParaRPr lang="en-US" dirty="0"/>
          </a:p>
          <a:p>
            <a:pPr marL="624078" indent="-51435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dirty="0" smtClean="0"/>
              <a:t>Word wraps text in a cell</a:t>
            </a:r>
          </a:p>
          <a:p>
            <a:pPr marL="1181862" lvl="2" indent="-514350"/>
            <a:r>
              <a:rPr lang="en-US" dirty="0" smtClean="0"/>
              <a:t>Wrap Text (Word wraps)</a:t>
            </a:r>
            <a:endParaRPr lang="en-US" dirty="0"/>
          </a:p>
          <a:p>
            <a:pPr marL="624078" indent="-514350">
              <a:buFont typeface="+mj-lt"/>
              <a:buAutoNum type="arabicPeriod"/>
            </a:pPr>
            <a:endParaRPr lang="en-US" dirty="0"/>
          </a:p>
          <a:p>
            <a:pPr marL="624078" indent="-514350">
              <a:buFont typeface="+mj-lt"/>
              <a:buAutoNum type="arabicPeriod"/>
            </a:pPr>
            <a:r>
              <a:rPr lang="en-US" b="1" dirty="0"/>
              <a:t> </a:t>
            </a:r>
            <a:r>
              <a:rPr lang="en-US" dirty="0" smtClean="0"/>
              <a:t>Select a range of cells to merge together</a:t>
            </a:r>
          </a:p>
          <a:p>
            <a:pPr marL="1181862" lvl="2" indent="-514350"/>
            <a:r>
              <a:rPr lang="en-US" dirty="0" smtClean="0"/>
              <a:t>Merging Cells (Merge together)</a:t>
            </a:r>
            <a:endParaRPr lang="en-US" dirty="0"/>
          </a:p>
          <a:p>
            <a:pPr marL="624078" indent="-514350">
              <a:buFont typeface="+mj-lt"/>
              <a:buAutoNum type="arabicPeriod"/>
            </a:pPr>
            <a:endParaRPr lang="en-US" dirty="0"/>
          </a:p>
          <a:p>
            <a:pPr marL="624078" indent="-514350">
              <a:buFont typeface="+mj-lt"/>
              <a:buAutoNum type="arabicPeriod"/>
            </a:pPr>
            <a:endParaRPr lang="en-US" dirty="0" smtClean="0"/>
          </a:p>
          <a:p>
            <a:pPr marL="109728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2" descr="C:\Users\wiesel\AppData\Local\Microsoft\Windows\Temporary Internet Files\Content.IE5\3BB25V8E\MC90043491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724400"/>
            <a:ext cx="2285714" cy="228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5588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Sum, Fill Handle, Absolute Reference</a:t>
            </a:r>
            <a:br>
              <a:rPr lang="en-US" dirty="0" smtClean="0"/>
            </a:br>
            <a:r>
              <a:rPr lang="en-US" dirty="0" smtClean="0"/>
              <a:t>Marquee, Relative Reference, Formula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Mathematical statements used to calculate values</a:t>
            </a:r>
          </a:p>
          <a:p>
            <a:pPr marL="1181862" lvl="2" indent="-514350"/>
            <a:r>
              <a:rPr lang="en-US" dirty="0" smtClean="0"/>
              <a:t>Formula (mathematical </a:t>
            </a:r>
            <a:r>
              <a:rPr lang="en-US" dirty="0" err="1" smtClean="0"/>
              <a:t>stmts</a:t>
            </a:r>
            <a:r>
              <a:rPr lang="en-US" dirty="0" smtClean="0"/>
              <a:t>)</a:t>
            </a:r>
            <a:endParaRPr lang="en-US" dirty="0"/>
          </a:p>
          <a:p>
            <a:pPr marL="624078" indent="-514350">
              <a:buFont typeface="+mj-lt"/>
              <a:buAutoNum type="arabicPeriod"/>
            </a:pPr>
            <a:endParaRPr lang="en-US" dirty="0"/>
          </a:p>
          <a:p>
            <a:pPr marL="624078" indent="-514350">
              <a:buFont typeface="+mj-lt"/>
              <a:buAutoNum type="arabicPeriod"/>
            </a:pPr>
            <a:r>
              <a:rPr lang="en-US" b="1" dirty="0"/>
              <a:t> </a:t>
            </a:r>
            <a:r>
              <a:rPr lang="en-US" dirty="0" smtClean="0"/>
              <a:t>Add a range of cells</a:t>
            </a:r>
          </a:p>
          <a:p>
            <a:pPr marL="1181862" lvl="2" indent="-514350"/>
            <a:r>
              <a:rPr lang="en-US" dirty="0" smtClean="0"/>
              <a:t>SUM (add)</a:t>
            </a:r>
            <a:endParaRPr lang="en-US" dirty="0"/>
          </a:p>
          <a:p>
            <a:pPr marL="624078" indent="-514350">
              <a:buFont typeface="+mj-lt"/>
              <a:buAutoNum type="arabicPeriod"/>
            </a:pPr>
            <a:endParaRPr lang="en-US" dirty="0"/>
          </a:p>
          <a:p>
            <a:pPr marL="624078" indent="-51435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dirty="0" smtClean="0"/>
              <a:t>Range of cells to be used (Dancing Ants)</a:t>
            </a:r>
          </a:p>
          <a:p>
            <a:pPr marL="1181862" lvl="2" indent="-514350"/>
            <a:r>
              <a:rPr lang="en-US" dirty="0" smtClean="0"/>
              <a:t>Marquee (dancing ants)</a:t>
            </a:r>
            <a:endParaRPr lang="en-US" dirty="0"/>
          </a:p>
          <a:p>
            <a:pPr marL="624078" indent="-514350">
              <a:buFont typeface="+mj-lt"/>
              <a:buAutoNum type="arabicPeriod"/>
            </a:pPr>
            <a:endParaRPr lang="en-US" dirty="0"/>
          </a:p>
          <a:p>
            <a:pPr marL="624078" indent="-514350">
              <a:buFont typeface="+mj-lt"/>
              <a:buAutoNum type="arabicPeriod"/>
            </a:pPr>
            <a:r>
              <a:rPr lang="en-US" b="1" dirty="0"/>
              <a:t> </a:t>
            </a:r>
            <a:r>
              <a:rPr lang="en-US" dirty="0" smtClean="0"/>
              <a:t>Small block box in right corner of cell</a:t>
            </a:r>
          </a:p>
          <a:p>
            <a:pPr marL="1181862" lvl="2" indent="-514350"/>
            <a:r>
              <a:rPr lang="en-US" dirty="0" smtClean="0"/>
              <a:t>Fill Handle (Small black box R)</a:t>
            </a:r>
            <a:endParaRPr lang="en-US" dirty="0"/>
          </a:p>
          <a:p>
            <a:pPr marL="624078" indent="-514350">
              <a:buFont typeface="+mj-lt"/>
              <a:buAutoNum type="arabicPeriod"/>
            </a:pPr>
            <a:endParaRPr lang="en-US" dirty="0"/>
          </a:p>
          <a:p>
            <a:pPr marL="624078" indent="-51435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dirty="0" smtClean="0"/>
              <a:t>Place $ around column letter so cell reference doesn’t change</a:t>
            </a:r>
          </a:p>
          <a:p>
            <a:pPr marL="1181862" lvl="2" indent="-514350"/>
            <a:r>
              <a:rPr lang="en-US" dirty="0" smtClean="0"/>
              <a:t>Absolute reference ($)</a:t>
            </a:r>
          </a:p>
          <a:p>
            <a:pPr marL="1181862" lvl="2" indent="-514350"/>
            <a:endParaRPr lang="en-US" dirty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Cell reference of a coped formula that applies to new row or column</a:t>
            </a:r>
          </a:p>
          <a:p>
            <a:pPr lvl="2"/>
            <a:r>
              <a:rPr lang="en-US" dirty="0" smtClean="0"/>
              <a:t>     Relative Reference (applies to new row or column)</a:t>
            </a:r>
          </a:p>
          <a:p>
            <a:pPr marL="624078" indent="-514350">
              <a:buFont typeface="+mj-lt"/>
              <a:buAutoNum type="arabicPeriod"/>
            </a:pPr>
            <a:endParaRPr lang="en-US" dirty="0" smtClean="0"/>
          </a:p>
          <a:p>
            <a:pPr marL="109728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2" descr="C:\Users\wiesel\AppData\Local\Microsoft\Windows\Temporary Internet Files\Content.IE5\3BB25V8E\MC90043491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724400"/>
            <a:ext cx="2285714" cy="228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90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X-axis, Y-axis, Pie, Line, Column</a:t>
            </a:r>
            <a:br>
              <a:rPr lang="en-US" dirty="0" smtClean="0"/>
            </a:br>
            <a:r>
              <a:rPr lang="en-US" dirty="0" smtClean="0"/>
              <a:t>Embedded Chart, Legend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93336"/>
          </a:xfrm>
        </p:spPr>
        <p:txBody>
          <a:bodyPr>
            <a:normAutofit fontScale="55000" lnSpcReduction="2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Used to show difference over time</a:t>
            </a:r>
          </a:p>
          <a:p>
            <a:pPr marL="1181862" lvl="2" indent="-514350"/>
            <a:r>
              <a:rPr lang="en-US" dirty="0" smtClean="0"/>
              <a:t>Line (over time)</a:t>
            </a:r>
            <a:endParaRPr lang="en-US" dirty="0"/>
          </a:p>
          <a:p>
            <a:pPr marL="624078" indent="-514350">
              <a:buFont typeface="+mj-lt"/>
              <a:buAutoNum type="arabicPeriod"/>
            </a:pPr>
            <a:endParaRPr lang="en-US" dirty="0"/>
          </a:p>
          <a:p>
            <a:pPr marL="624078" indent="-514350">
              <a:buFont typeface="+mj-lt"/>
              <a:buAutoNum type="arabicPeriod"/>
            </a:pPr>
            <a:r>
              <a:rPr lang="en-US" b="1" dirty="0"/>
              <a:t> </a:t>
            </a:r>
            <a:r>
              <a:rPr lang="en-US" dirty="0" smtClean="0"/>
              <a:t>Used to show percentage of a whole</a:t>
            </a:r>
          </a:p>
          <a:p>
            <a:pPr marL="1181862" lvl="2" indent="-514350"/>
            <a:r>
              <a:rPr lang="en-US" dirty="0" smtClean="0"/>
              <a:t>Pie (% of whole)</a:t>
            </a:r>
            <a:endParaRPr lang="en-US" dirty="0"/>
          </a:p>
          <a:p>
            <a:pPr marL="624078" indent="-514350">
              <a:buFont typeface="+mj-lt"/>
              <a:buAutoNum type="arabicPeriod"/>
            </a:pPr>
            <a:endParaRPr lang="en-US" dirty="0"/>
          </a:p>
          <a:p>
            <a:pPr marL="624078" indent="-51435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dirty="0" smtClean="0"/>
              <a:t>Chart that shows up on same sheet at data</a:t>
            </a:r>
          </a:p>
          <a:p>
            <a:pPr marL="1181862" lvl="2" indent="-514350"/>
            <a:r>
              <a:rPr lang="en-US" dirty="0" smtClean="0"/>
              <a:t>Embedded chart (chart on same sheet as data)</a:t>
            </a:r>
            <a:endParaRPr lang="en-US" dirty="0"/>
          </a:p>
          <a:p>
            <a:pPr marL="624078" indent="-514350">
              <a:buFont typeface="+mj-lt"/>
              <a:buAutoNum type="arabicPeriod"/>
            </a:pPr>
            <a:endParaRPr lang="en-US" dirty="0"/>
          </a:p>
          <a:p>
            <a:pPr marL="624078" indent="-514350">
              <a:buFont typeface="+mj-lt"/>
              <a:buAutoNum type="arabicPeriod"/>
            </a:pPr>
            <a:r>
              <a:rPr lang="en-US" b="1" dirty="0"/>
              <a:t> </a:t>
            </a:r>
            <a:r>
              <a:rPr lang="en-US" dirty="0" smtClean="0"/>
              <a:t>Horizontal axis</a:t>
            </a:r>
          </a:p>
          <a:p>
            <a:pPr marL="1181862" lvl="2" indent="-514350"/>
            <a:r>
              <a:rPr lang="en-US" dirty="0" smtClean="0"/>
              <a:t>X-axis (Horizontal – like laying down)</a:t>
            </a:r>
            <a:endParaRPr lang="en-US" dirty="0"/>
          </a:p>
          <a:p>
            <a:pPr marL="624078" indent="-514350">
              <a:buFont typeface="+mj-lt"/>
              <a:buAutoNum type="arabicPeriod"/>
            </a:pPr>
            <a:endParaRPr lang="en-US" dirty="0"/>
          </a:p>
          <a:p>
            <a:pPr marL="624078" indent="-51435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dirty="0" smtClean="0"/>
              <a:t>Shows differences in data</a:t>
            </a:r>
          </a:p>
          <a:p>
            <a:pPr marL="1181862" lvl="2" indent="-514350"/>
            <a:r>
              <a:rPr lang="en-US" dirty="0" smtClean="0"/>
              <a:t>Column (differences)</a:t>
            </a:r>
          </a:p>
          <a:p>
            <a:pPr marL="1181862" lvl="2" indent="-514350"/>
            <a:endParaRPr lang="en-US" dirty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Explains parts of the chart</a:t>
            </a:r>
          </a:p>
          <a:p>
            <a:pPr lvl="2"/>
            <a:r>
              <a:rPr lang="en-US" dirty="0" smtClean="0"/>
              <a:t>     Legend (explains parts of chart)</a:t>
            </a:r>
          </a:p>
          <a:p>
            <a:pPr lvl="2"/>
            <a:endParaRPr lang="en-US" dirty="0"/>
          </a:p>
          <a:p>
            <a:pPr marL="624078" indent="-514350">
              <a:buFont typeface="+mj-lt"/>
              <a:buAutoNum type="arabicPeriod"/>
            </a:pPr>
            <a:r>
              <a:rPr lang="en-US" dirty="0" err="1" smtClean="0"/>
              <a:t>Verticle</a:t>
            </a:r>
            <a:r>
              <a:rPr lang="en-US" dirty="0" smtClean="0"/>
              <a:t> axis</a:t>
            </a:r>
          </a:p>
          <a:p>
            <a:pPr marL="1181862" lvl="2" indent="-514350"/>
            <a:r>
              <a:rPr lang="en-US" dirty="0" smtClean="0"/>
              <a:t>Y-axis  (Vertical – up/down  like  standing)</a:t>
            </a:r>
          </a:p>
          <a:p>
            <a:pPr marL="624078" indent="-514350">
              <a:buFont typeface="+mj-lt"/>
              <a:buAutoNum type="arabicPeriod"/>
            </a:pPr>
            <a:endParaRPr lang="en-US" dirty="0" smtClean="0"/>
          </a:p>
          <a:p>
            <a:pPr marL="109728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2" descr="C:\Users\wiesel\AppData\Local\Microsoft\Windows\Temporary Internet Files\Content.IE5\3BB25V8E\MC90043491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724400"/>
            <a:ext cx="2285714" cy="228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866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9848"/>
          </a:xfrm>
        </p:spPr>
        <p:txBody>
          <a:bodyPr/>
          <a:lstStyle/>
          <a:p>
            <a:r>
              <a:rPr lang="en-US" dirty="0" smtClean="0"/>
              <a:t>Label Parts of Excel Window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1730829" y="1447800"/>
            <a:ext cx="5419725" cy="433578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04800" y="5809093"/>
            <a:ext cx="8610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Active Cell	</a:t>
            </a:r>
            <a:r>
              <a:rPr lang="en-US" dirty="0" smtClean="0"/>
              <a:t>	Cell </a:t>
            </a:r>
            <a:r>
              <a:rPr lang="en-US" dirty="0"/>
              <a:t>Indicator	</a:t>
            </a:r>
            <a:r>
              <a:rPr lang="en-US" dirty="0" smtClean="0"/>
              <a:t>	Column</a:t>
            </a:r>
            <a:endParaRPr lang="en-US" dirty="0"/>
          </a:p>
          <a:p>
            <a:r>
              <a:rPr lang="en-US" dirty="0"/>
              <a:t>Entry Bar	</a:t>
            </a:r>
            <a:r>
              <a:rPr lang="en-US" dirty="0" smtClean="0"/>
              <a:t>	Normal </a:t>
            </a:r>
            <a:r>
              <a:rPr lang="en-US" dirty="0"/>
              <a:t>View	</a:t>
            </a:r>
            <a:r>
              <a:rPr lang="en-US" dirty="0" smtClean="0"/>
              <a:t>	Quick </a:t>
            </a:r>
            <a:r>
              <a:rPr lang="en-US" dirty="0"/>
              <a:t>Access Toolbar</a:t>
            </a:r>
          </a:p>
          <a:p>
            <a:r>
              <a:rPr lang="en-US" dirty="0"/>
              <a:t>Row	</a:t>
            </a:r>
            <a:r>
              <a:rPr lang="en-US" dirty="0" smtClean="0"/>
              <a:t>		Sheet </a:t>
            </a:r>
            <a:r>
              <a:rPr lang="en-US" dirty="0"/>
              <a:t>Tabs	</a:t>
            </a:r>
            <a:r>
              <a:rPr lang="en-US" dirty="0" smtClean="0"/>
              <a:t>	Zoom</a:t>
            </a:r>
            <a:r>
              <a:rPr lang="en-US" dirty="0"/>
              <a:t>	</a:t>
            </a:r>
          </a:p>
        </p:txBody>
      </p:sp>
      <p:sp>
        <p:nvSpPr>
          <p:cNvPr id="5" name="Right Arrow 4"/>
          <p:cNvSpPr/>
          <p:nvPr/>
        </p:nvSpPr>
        <p:spPr>
          <a:xfrm>
            <a:off x="587829" y="3048000"/>
            <a:ext cx="1143000" cy="838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Row</a:t>
            </a:r>
            <a:endParaRPr lang="en-US" dirty="0"/>
          </a:p>
        </p:txBody>
      </p:sp>
      <p:sp>
        <p:nvSpPr>
          <p:cNvPr id="7" name="Left Arrow 6"/>
          <p:cNvSpPr/>
          <p:nvPr/>
        </p:nvSpPr>
        <p:spPr>
          <a:xfrm>
            <a:off x="3290003" y="1748246"/>
            <a:ext cx="1510597" cy="61395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Entry Bar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>
            <a:off x="838200" y="1828800"/>
            <a:ext cx="1143000" cy="838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Active Cell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 rot="2064666">
            <a:off x="575522" y="1205352"/>
            <a:ext cx="1430865" cy="838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Cell Indicator</a:t>
            </a: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 rot="2064666">
            <a:off x="4858288" y="4774430"/>
            <a:ext cx="1430865" cy="838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Normal View</a:t>
            </a:r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 rot="2064666">
            <a:off x="727922" y="4674370"/>
            <a:ext cx="1430865" cy="838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Sheet Tabs</a:t>
            </a:r>
            <a:endParaRPr lang="en-US" dirty="0"/>
          </a:p>
        </p:txBody>
      </p:sp>
      <p:sp>
        <p:nvSpPr>
          <p:cNvPr id="13" name="Left Arrow 12"/>
          <p:cNvSpPr/>
          <p:nvPr/>
        </p:nvSpPr>
        <p:spPr>
          <a:xfrm rot="1205947">
            <a:off x="2743200" y="2209800"/>
            <a:ext cx="1510597" cy="61395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Column</a:t>
            </a:r>
            <a:endParaRPr lang="en-US" dirty="0"/>
          </a:p>
        </p:txBody>
      </p:sp>
      <p:sp>
        <p:nvSpPr>
          <p:cNvPr id="14" name="Left Arrow 13"/>
          <p:cNvSpPr/>
          <p:nvPr/>
        </p:nvSpPr>
        <p:spPr>
          <a:xfrm>
            <a:off x="2438400" y="1214846"/>
            <a:ext cx="4114800" cy="61395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Quick Access Toolbar</a:t>
            </a:r>
            <a:endParaRPr lang="en-US" dirty="0"/>
          </a:p>
        </p:txBody>
      </p:sp>
      <p:sp>
        <p:nvSpPr>
          <p:cNvPr id="15" name="Right Arrow 14"/>
          <p:cNvSpPr/>
          <p:nvPr/>
        </p:nvSpPr>
        <p:spPr>
          <a:xfrm rot="2064666">
            <a:off x="5467888" y="4698230"/>
            <a:ext cx="1430865" cy="838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Zoom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543800" y="4657877"/>
            <a:ext cx="1600200" cy="1307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Are you ready</a:t>
            </a:r>
          </a:p>
          <a:p>
            <a:pPr algn="ctr"/>
            <a:r>
              <a:rPr lang="en-US" dirty="0"/>
              <a:t>f</a:t>
            </a:r>
            <a:r>
              <a:rPr lang="en-US" dirty="0" smtClean="0"/>
              <a:t>or the test?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431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Custom 1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FF0000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49</TotalTime>
  <Words>479</Words>
  <Application>Microsoft Office PowerPoint</Application>
  <PresentationFormat>On-screen Show (4:3)</PresentationFormat>
  <Paragraphs>115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Urban</vt:lpstr>
      <vt:lpstr>Excel Test Review</vt:lpstr>
      <vt:lpstr>Cell, Row, Column,  Active Cell, Spreadsheet</vt:lpstr>
      <vt:lpstr>Cancel Box, Enter Box, Cell Name Cell Indicator, Entry Bar</vt:lpstr>
      <vt:lpstr>Date/Time, Label, Value</vt:lpstr>
      <vt:lpstr>Borders, Range, Wrap Text Merging Cells</vt:lpstr>
      <vt:lpstr>Sum, Fill Handle, Absolute Reference Marquee, Relative Reference, Formula</vt:lpstr>
      <vt:lpstr>X-axis, Y-axis, Pie, Line, Column Embedded Chart, Legend</vt:lpstr>
      <vt:lpstr>Label Parts of Excel Window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Excel Test Review</dc:title>
  <dc:creator>Lisa Wiese</dc:creator>
  <cp:lastModifiedBy>Lisa Wiese</cp:lastModifiedBy>
  <cp:revision>9</cp:revision>
  <dcterms:created xsi:type="dcterms:W3CDTF">2013-12-03T16:18:32Z</dcterms:created>
  <dcterms:modified xsi:type="dcterms:W3CDTF">2013-12-03T17:36:03Z</dcterms:modified>
</cp:coreProperties>
</file>